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Overpass" charset="1" panose="00000500000000000000"/>
      <p:regular r:id="rId11"/>
    </p:embeddedFont>
    <p:embeddedFont>
      <p:font typeface="Overpass Bold" charset="1" panose="00000900000000000000"/>
      <p:regular r:id="rId12"/>
    </p:embeddedFont>
    <p:embeddedFont>
      <p:font typeface="Overpass Italics" charset="1" panose="00000500000000000000"/>
      <p:regular r:id="rId13"/>
    </p:embeddedFont>
    <p:embeddedFont>
      <p:font typeface="Overpass Bold Italics" charset="1" panose="000009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gif" Type="http://schemas.openxmlformats.org/officeDocument/2006/relationships/image"/><Relationship Id="rId3" Target="../media/image1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FTWaauLjc.mp4" Type="http://schemas.openxmlformats.org/officeDocument/2006/relationships/video"/><Relationship Id="rId4" Target="../media/VAFTWaauLjc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FTWdJUj3M.mp4" Type="http://schemas.openxmlformats.org/officeDocument/2006/relationships/video"/><Relationship Id="rId4" Target="../media/VAFTWdJUj3M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jpeg" Type="http://schemas.openxmlformats.org/officeDocument/2006/relationships/image"/><Relationship Id="rId5" Target="../media/VAFSzeUDu44.mp4" Type="http://schemas.openxmlformats.org/officeDocument/2006/relationships/video"/><Relationship Id="rId6" Target="../media/VAFSzeUDu44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6.gif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.gif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gif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gif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Relationship Id="rId3" Target="../media/image6.gif" Type="http://schemas.openxmlformats.org/officeDocument/2006/relationships/image"/><Relationship Id="rId4" Target="../media/image38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gif" Type="http://schemas.openxmlformats.org/officeDocument/2006/relationships/image"/><Relationship Id="rId4" Target="../media/image1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Relationship Id="rId3" Target="../media/image20.gif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6.gif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69524"/>
            <a:ext cx="15555091" cy="5714346"/>
            <a:chOff x="0" y="0"/>
            <a:chExt cx="20740121" cy="761912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88473"/>
              <a:ext cx="20740121" cy="4546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0"/>
                </a:lnSpc>
              </a:pPr>
              <a:r>
                <a:rPr lang="en-US" sz="11200">
                  <a:solidFill>
                    <a:srgbClr val="FFFAEF"/>
                  </a:solidFill>
                  <a:latin typeface="Fredoka One"/>
                </a:rPr>
                <a:t>Parsons problem generator and solver</a:t>
              </a:r>
              <a:r>
                <a:rPr lang="en-US" sz="11200">
                  <a:solidFill>
                    <a:srgbClr val="FFFAEF"/>
                  </a:solidFill>
                  <a:latin typeface="Fredoka One"/>
                </a:rPr>
                <a:t>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11807"/>
              <a:ext cx="20740121" cy="1007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/>
                </a:rPr>
                <a:t>P1908345 Jane</a:t>
              </a:r>
              <a:r>
                <a:rPr lang="en-US" sz="4100">
                  <a:solidFill>
                    <a:srgbClr val="FFFAEF"/>
                  </a:solidFill>
                  <a:latin typeface="Overpass"/>
                </a:rPr>
                <a:t>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52400"/>
              <a:ext cx="20740121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8" id="8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2119055" y="9366933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42278" y="4623363"/>
            <a:ext cx="1284288" cy="52013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57573" y="206798"/>
            <a:ext cx="10172854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Fredoka One"/>
              </a:rPr>
              <a:t>Object Oriented Programming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75748" y="3224647"/>
            <a:ext cx="7537797" cy="47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Fredoka One"/>
              </a:rPr>
              <a:t>class ArrayStack: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308468" y="4326521"/>
            <a:ext cx="7537797" cy="1047415"/>
            <a:chOff x="0" y="0"/>
            <a:chExt cx="10050395" cy="13965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0050395" cy="62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Fredoka One"/>
                </a:rPr>
                <a:t>def __len__(self):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1398"/>
              <a:ext cx="10050395" cy="56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2"/>
                </a:lnSpc>
              </a:pPr>
              <a:r>
                <a:rPr lang="en-US" sz="2363">
                  <a:solidFill>
                    <a:srgbClr val="000000"/>
                  </a:solidFill>
                  <a:latin typeface="Overpass"/>
                </a:rPr>
                <a:t>    return len(self._data)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26566" y="5626460"/>
            <a:ext cx="7537797" cy="1047415"/>
            <a:chOff x="0" y="0"/>
            <a:chExt cx="10050395" cy="13965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0050395" cy="62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Fredoka One"/>
                </a:rPr>
                <a:t>def is_empty(self):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31398"/>
              <a:ext cx="10050395" cy="56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2"/>
                </a:lnSpc>
              </a:pPr>
              <a:r>
                <a:rPr lang="en-US" sz="2363">
                  <a:solidFill>
                    <a:srgbClr val="000000"/>
                  </a:solidFill>
                  <a:latin typeface="Overpass"/>
                </a:rPr>
                <a:t>    return len(self._data) == 0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79667" y="4604313"/>
            <a:ext cx="5962611" cy="76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Fredoka One"/>
              </a:rPr>
              <a:t> </a:t>
            </a:r>
            <a:r>
              <a:rPr lang="en-US" sz="2372">
                <a:solidFill>
                  <a:srgbClr val="000000"/>
                </a:solidFill>
                <a:latin typeface="Fredoka One"/>
              </a:rPr>
              <a:t>Return the number of element in stack 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79667" y="5871049"/>
            <a:ext cx="5962611" cy="76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4"/>
              </a:lnSpc>
            </a:pPr>
            <a:r>
              <a:rPr lang="en-US" sz="2372">
                <a:solidFill>
                  <a:srgbClr val="000000"/>
                </a:solidFill>
                <a:latin typeface="Fredoka One"/>
              </a:rPr>
              <a:t> </a:t>
            </a:r>
            <a:r>
              <a:rPr lang="en-US" sz="2372">
                <a:solidFill>
                  <a:srgbClr val="000000"/>
                </a:solidFill>
                <a:latin typeface="Fredoka One"/>
              </a:rPr>
              <a:t>Return True if stack S does not contain any element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24180" y="5890099"/>
            <a:ext cx="1284288" cy="52013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96721" y="4049420"/>
            <a:ext cx="5197221" cy="262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verpass Bold"/>
              </a:rPr>
              <a:t>Solution #1 </a:t>
            </a:r>
          </a:p>
          <a:p>
            <a:pPr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verpass"/>
              </a:rPr>
              <a:t>Give a fixed order of method descriptions, and let students rearrange methods in a matching order. </a:t>
            </a:r>
          </a:p>
          <a:p>
            <a:pPr>
              <a:lnSpc>
                <a:spcPts val="3379"/>
              </a:lnSpc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66177" y="4129597"/>
            <a:ext cx="4897512" cy="115091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57573" y="206798"/>
            <a:ext cx="10172854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Fredoka One"/>
              </a:rPr>
              <a:t>Object Oriented Programming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969613" y="9384001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99400" y="3263705"/>
            <a:ext cx="7537797" cy="47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Fredoka One"/>
              </a:rPr>
              <a:t>class ArrayStack: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721503" y="5556737"/>
            <a:ext cx="7537797" cy="1047415"/>
            <a:chOff x="0" y="0"/>
            <a:chExt cx="10050395" cy="13965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0050395" cy="62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Fredoka One"/>
                </a:rPr>
                <a:t>def __len__(self):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1398"/>
              <a:ext cx="10050395" cy="56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2"/>
                </a:lnSpc>
              </a:pPr>
              <a:r>
                <a:rPr lang="en-US" sz="2363">
                  <a:solidFill>
                    <a:srgbClr val="000000"/>
                  </a:solidFill>
                  <a:latin typeface="Overpass"/>
                </a:rPr>
                <a:t>    return len(self._data)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21503" y="4233096"/>
            <a:ext cx="7537797" cy="1047415"/>
            <a:chOff x="0" y="0"/>
            <a:chExt cx="10050395" cy="13965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0050395" cy="62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Fredoka One"/>
                </a:rPr>
                <a:t>def is_empty(self):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31398"/>
              <a:ext cx="10050395" cy="56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2"/>
                </a:lnSpc>
              </a:pPr>
              <a:r>
                <a:rPr lang="en-US" sz="2363">
                  <a:solidFill>
                    <a:srgbClr val="000000"/>
                  </a:solidFill>
                  <a:latin typeface="Overpass"/>
                </a:rPr>
                <a:t>    return len(self._data) == 0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56717" y="3616027"/>
            <a:ext cx="5197221" cy="219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verpass Bold"/>
              </a:rPr>
              <a:t>Solution #2</a:t>
            </a:r>
          </a:p>
          <a:p>
            <a:pPr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verpass"/>
              </a:rPr>
              <a:t>Cut the whole solution into small units (methods), and check the contents in every unit separately. </a:t>
            </a:r>
          </a:p>
          <a:p>
            <a:pPr>
              <a:lnSpc>
                <a:spcPts val="3379"/>
              </a:lnSpc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66177" y="5504987"/>
            <a:ext cx="4897512" cy="115091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84694" y="2668574"/>
            <a:ext cx="16230600" cy="66815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43725" y="0"/>
            <a:ext cx="10053972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5715">
                <a:solidFill>
                  <a:srgbClr val="000000"/>
                </a:solidFill>
                <a:latin typeface="Fredoka One"/>
              </a:rPr>
              <a:t>Data Structures Implementation </a:t>
            </a:r>
          </a:p>
          <a:p>
            <a:pPr algn="ctr">
              <a:lnSpc>
                <a:spcPts val="6859"/>
              </a:lnSpc>
            </a:pPr>
            <a:r>
              <a:rPr lang="en-US" sz="5715">
                <a:solidFill>
                  <a:srgbClr val="000000"/>
                </a:solidFill>
                <a:latin typeface="Fredoka One"/>
              </a:rPr>
              <a:t>Comparison</a:t>
            </a:r>
            <a:r>
              <a:rPr lang="en-US" sz="5715">
                <a:solidFill>
                  <a:srgbClr val="000000"/>
                </a:solidFill>
                <a:latin typeface="Fredoka One"/>
              </a:rPr>
              <a:t> </a:t>
            </a:r>
          </a:p>
          <a:p>
            <a:pPr algn="ctr">
              <a:lnSpc>
                <a:spcPts val="85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2119055" y="9505777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02" r="0" b="202"/>
          <a:stretch>
            <a:fillRect/>
          </a:stretch>
        </p:blipFill>
        <p:spPr>
          <a:xfrm flipH="false" flipV="false" rot="0">
            <a:off x="830218" y="2492819"/>
            <a:ext cx="17069850" cy="69986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04054" y="19965"/>
            <a:ext cx="10053972" cy="21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7115">
                <a:solidFill>
                  <a:srgbClr val="000000"/>
                </a:solidFill>
                <a:latin typeface="Fredoka One"/>
              </a:rPr>
              <a:t>Algorithms Comparison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119055" y="9462883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88802" y="5441607"/>
            <a:ext cx="8774007" cy="7633386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37412" y="2462786"/>
            <a:ext cx="13101834" cy="63107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057573" y="754486"/>
            <a:ext cx="1017285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Fredoka One"/>
              </a:rPr>
              <a:t>Algorithm Analysis</a:t>
            </a:r>
            <a:r>
              <a:rPr lang="en-US" sz="7200">
                <a:solidFill>
                  <a:srgbClr val="000000"/>
                </a:solidFill>
                <a:latin typeface="Fredoka One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749554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59854" y="481012"/>
            <a:ext cx="1017285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Fredoka One"/>
              </a:rPr>
              <a:t>Recursion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912044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3823" y="3511817"/>
            <a:ext cx="9582734" cy="2728374"/>
            <a:chOff x="0" y="0"/>
            <a:chExt cx="12776979" cy="36378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2776979" cy="581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1"/>
                </a:lnSpc>
              </a:pPr>
              <a:r>
                <a:rPr lang="en-US" sz="2732">
                  <a:solidFill>
                    <a:srgbClr val="000000"/>
                  </a:solidFill>
                  <a:latin typeface="Fredoka One"/>
                </a:rPr>
                <a:t>def TowerOfHanoi (n, source, destination, auxiliary):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68707"/>
              <a:ext cx="12776979" cy="286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8"/>
                </a:lnSpc>
              </a:pPr>
              <a:r>
                <a:rPr lang="en-US" sz="2152">
                  <a:solidFill>
                    <a:srgbClr val="000000"/>
                  </a:solidFill>
                  <a:latin typeface="Overpass"/>
                </a:rPr>
                <a:t>   if n == 1:</a:t>
              </a:r>
            </a:p>
            <a:p>
              <a:pPr>
                <a:lnSpc>
                  <a:spcPts val="2798"/>
                </a:lnSpc>
              </a:pPr>
              <a:r>
                <a:rPr lang="en-US" sz="2152">
                  <a:solidFill>
                    <a:srgbClr val="000000"/>
                  </a:solidFill>
                  <a:latin typeface="Overpass"/>
                </a:rPr>
                <a:t>         print("Move disk 1 from source", source, "to destination", destination)</a:t>
              </a:r>
            </a:p>
            <a:p>
              <a:pPr>
                <a:lnSpc>
                  <a:spcPts val="2798"/>
                </a:lnSpc>
              </a:pPr>
              <a:r>
                <a:rPr lang="en-US" sz="2152">
                  <a:solidFill>
                    <a:srgbClr val="000000"/>
                  </a:solidFill>
                  <a:latin typeface="Overpass"/>
                </a:rPr>
                <a:t>         return</a:t>
              </a:r>
            </a:p>
            <a:p>
              <a:pPr>
                <a:lnSpc>
                  <a:spcPts val="2798"/>
                </a:lnSpc>
              </a:pPr>
              <a:r>
                <a:rPr lang="en-US" sz="2152">
                  <a:solidFill>
                    <a:srgbClr val="000000"/>
                  </a:solidFill>
                  <a:latin typeface="Overpass"/>
                </a:rPr>
                <a:t>   TowerOfHanoi(n-1, source, auxiliary, destination)</a:t>
              </a:r>
              <a:r>
                <a:rPr lang="en-US" sz="2152">
                  <a:solidFill>
                    <a:srgbClr val="000000"/>
                  </a:solidFill>
                  <a:latin typeface="Overpass"/>
                </a:rPr>
                <a:t> </a:t>
              </a:r>
            </a:p>
            <a:p>
              <a:pPr>
                <a:lnSpc>
                  <a:spcPts val="2798"/>
                </a:lnSpc>
              </a:pPr>
              <a:r>
                <a:rPr lang="en-US" sz="2152">
                  <a:solidFill>
                    <a:srgbClr val="000000"/>
                  </a:solidFill>
                  <a:latin typeface="Overpass"/>
                </a:rPr>
                <a:t>   print("Move disk", n, " from source", source, "to destination", destination)</a:t>
              </a:r>
              <a:r>
                <a:rPr lang="en-US" sz="2152">
                  <a:solidFill>
                    <a:srgbClr val="000000"/>
                  </a:solidFill>
                  <a:latin typeface="Overpass"/>
                </a:rPr>
                <a:t> </a:t>
              </a:r>
            </a:p>
            <a:p>
              <a:pPr>
                <a:lnSpc>
                  <a:spcPts val="2798"/>
                </a:lnSpc>
              </a:pPr>
              <a:r>
                <a:rPr lang="en-US" sz="2152">
                  <a:solidFill>
                    <a:srgbClr val="000000"/>
                  </a:solidFill>
                  <a:latin typeface="Overpass"/>
                </a:rPr>
                <a:t>   TowerOfHanoi(n-1, auxiliary, destination, source)</a:t>
              </a:r>
              <a:r>
                <a:rPr lang="en-US" sz="2152">
                  <a:solidFill>
                    <a:srgbClr val="000000"/>
                  </a:solidFill>
                  <a:latin typeface="Overpass"/>
                </a:rPr>
                <a:t>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096557" y="3426092"/>
            <a:ext cx="7364051" cy="3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verpass"/>
              </a:rPr>
              <a:t>The traditional Parsons problem reduces difficulty by providing some code fragments for students to read. </a:t>
            </a:r>
          </a:p>
          <a:p>
            <a:pPr>
              <a:lnSpc>
                <a:spcPts val="3379"/>
              </a:lnSpc>
            </a:pPr>
          </a:p>
          <a:p>
            <a:pPr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verpass"/>
              </a:rPr>
              <a:t>However, in the recursion type of question, it is arduous to understand the meaning of every line of code even if the whole code is given in order </a:t>
            </a:r>
          </a:p>
          <a:p>
            <a:pPr>
              <a:lnSpc>
                <a:spcPts val="3379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88802" y="5441607"/>
            <a:ext cx="8774007" cy="76333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57573" y="754486"/>
            <a:ext cx="1017285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Fredoka One"/>
              </a:rPr>
              <a:t>Recursion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38727" y="2185114"/>
            <a:ext cx="11574620" cy="2438250"/>
            <a:chOff x="0" y="0"/>
            <a:chExt cx="15432827" cy="32510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5432827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Fredoka One"/>
                </a:rPr>
                <a:t># step 1: base case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23301"/>
              <a:ext cx="15432827" cy="2327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def fib1():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       return 1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def fib2():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       return 1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7638" y="5273572"/>
            <a:ext cx="11574620" cy="2438250"/>
            <a:chOff x="0" y="0"/>
            <a:chExt cx="15432827" cy="32510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5432827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Fredoka One"/>
                </a:rPr>
                <a:t># step 2: other subproblem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23301"/>
              <a:ext cx="15432827" cy="2327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def fib3():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       return fib1()+fib2() 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def fib4():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       return fib2()+fib3()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14948" y="2162325"/>
            <a:ext cx="11574620" cy="2123925"/>
            <a:chOff x="0" y="0"/>
            <a:chExt cx="15432827" cy="28319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5432827" cy="1420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Fredoka One"/>
                </a:rPr>
                <a:t># step 3: choose correct method headers with proper signiture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47201"/>
              <a:ext cx="15432827" cy="118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# fib(n-1)+fib(n-2)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# fib(n)+fib(n-1)</a:t>
              </a:r>
              <a:r>
                <a:rPr lang="en-US" sz="2600">
                  <a:solidFill>
                    <a:srgbClr val="000000"/>
                  </a:solidFill>
                  <a:latin typeface="Overpass"/>
                </a:rPr>
                <a:t>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26037" y="5273572"/>
            <a:ext cx="11574620" cy="2438250"/>
            <a:chOff x="0" y="0"/>
            <a:chExt cx="15432827" cy="325100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15432827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Fredoka One"/>
                </a:rPr>
                <a:t># step 4: reorder actual recursion codes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23301"/>
              <a:ext cx="15432827" cy="2327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def fib(n):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       if n == 1 or n == 2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               return 1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       return fib(n-1)+fib(n-2)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7818" y="3275354"/>
            <a:ext cx="10383335" cy="39225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591154" y="1426156"/>
            <a:ext cx="7883360" cy="6965730"/>
            <a:chOff x="0" y="0"/>
            <a:chExt cx="10511147" cy="92876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530942"/>
              <a:ext cx="9818735" cy="575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 Bold"/>
                </a:rPr>
                <a:t>Switch Different Difficulty Levels</a:t>
              </a:r>
            </a:p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Switch more accessible version halfway </a:t>
              </a:r>
            </a:p>
            <a:p>
              <a:pPr>
                <a:lnSpc>
                  <a:spcPts val="3379"/>
                </a:lnSpc>
              </a:pPr>
            </a:p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 Bold"/>
                </a:rPr>
                <a:t>Pre-scaffold</a:t>
              </a:r>
            </a:p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Provide structures, steps, or subgoals </a:t>
              </a:r>
            </a:p>
            <a:p>
              <a:pPr>
                <a:lnSpc>
                  <a:spcPts val="3379"/>
                </a:lnSpc>
              </a:pPr>
            </a:p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 Bold"/>
                </a:rPr>
                <a:t>Context</a:t>
              </a:r>
            </a:p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Fix most of codes as context and only insert the key code fragments </a:t>
              </a:r>
            </a:p>
            <a:p>
              <a:pPr>
                <a:lnSpc>
                  <a:spcPts val="337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0511147" cy="254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60"/>
                </a:lnSpc>
              </a:pPr>
              <a:r>
                <a:rPr lang="en-US" sz="6300">
                  <a:solidFill>
                    <a:srgbClr val="000000"/>
                  </a:solidFill>
                  <a:latin typeface="Fredoka One"/>
                </a:rPr>
                <a:t>Balance the degree of difficulty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16080" y="2667999"/>
            <a:ext cx="5370678" cy="5246370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5248" r="-25248" t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Future work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233166"/>
            <a:ext cx="8293143" cy="3011655"/>
            <a:chOff x="0" y="0"/>
            <a:chExt cx="11057524" cy="40155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1057524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000000"/>
                  </a:solidFill>
                  <a:latin typeface="Fredoka One"/>
                </a:rPr>
                <a:t>Achieve the function mentioned before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32826"/>
              <a:ext cx="11057524" cy="3082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2" indent="-248286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verpass"/>
                </a:rPr>
                <a:t>Implement the function of inputting and showing multiple solutions</a:t>
              </a:r>
            </a:p>
            <a:p>
              <a:pPr marL="496572" indent="-248286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verpass"/>
                </a:rPr>
                <a:t>Implement the function of altering the difficulty level</a:t>
              </a:r>
            </a:p>
            <a:p>
              <a:pPr marL="496572" indent="-248286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verpass"/>
                </a:rPr>
                <a:t>Implement the function of handling comments, pseudocodes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352202"/>
            <a:ext cx="8964268" cy="85065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Conclusion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13910"/>
            <a:ext cx="10212136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Fredoka One"/>
              </a:rPr>
              <a:t> New ideas about using Parsons problem in CS2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003915" y="9443693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840" y="3621417"/>
            <a:ext cx="10212136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Fredoka One"/>
              </a:rPr>
              <a:t>Prototype of Parsons problem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16799">
            <a:off x="9736550" y="-2506878"/>
            <a:ext cx="11406363" cy="99235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523644" y="1222144"/>
            <a:ext cx="536204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Fredoka One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8813" y="727710"/>
            <a:ext cx="508756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Introduction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083" y="1786051"/>
            <a:ext cx="506807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Background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73537" y="5663565"/>
            <a:ext cx="5362331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Parsons Problem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38091" y="7414260"/>
            <a:ext cx="536233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Future Work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7468" y="8562581"/>
            <a:ext cx="536233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Conclusion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119055" y="9322002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52597" y="2845231"/>
            <a:ext cx="506807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Objectives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94258" y="3904411"/>
            <a:ext cx="506807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Tasks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86632" y="4842510"/>
            <a:ext cx="506807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AEF"/>
                </a:solidFill>
                <a:latin typeface="Fredoka One"/>
              </a:rPr>
              <a:t>Prototype Demo</a:t>
            </a:r>
            <a:r>
              <a:rPr lang="en-US" sz="3600">
                <a:solidFill>
                  <a:srgbClr val="FFFAEF"/>
                </a:solidFill>
                <a:latin typeface="Fredoka One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21807" y="4060287"/>
            <a:ext cx="9444385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Thank you!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8891" y="2326310"/>
            <a:ext cx="6387302" cy="6147834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6744" r="-6257" t="-5134" b="5134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290841" y="1575647"/>
            <a:ext cx="7883360" cy="8140480"/>
            <a:chOff x="0" y="0"/>
            <a:chExt cx="10511147" cy="108539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11276"/>
              <a:ext cx="9818735" cy="8042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Parsons problem is a type of programming exercise where students rearrange the jumbled code blocks of a solution program back into its original form by dragging and dropping these code blocks.</a:t>
              </a:r>
              <a:r>
                <a:rPr lang="en-US" sz="2599">
                  <a:solidFill>
                    <a:srgbClr val="000000"/>
                  </a:solidFill>
                  <a:latin typeface="Overpass"/>
                </a:rPr>
                <a:t> </a:t>
              </a:r>
            </a:p>
            <a:p>
              <a:pPr>
                <a:lnSpc>
                  <a:spcPts val="3379"/>
                </a:lnSpc>
              </a:pPr>
            </a:p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In the introductory CS course,  Parsons problem provides students notable assistance in programming study:</a:t>
              </a:r>
            </a:p>
            <a:p>
              <a:pPr marL="561339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Provide a preparation stage before writing code directly</a:t>
              </a:r>
            </a:p>
            <a:p>
              <a:pPr marL="561339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Reduce students' cognitive load</a:t>
              </a:r>
            </a:p>
            <a:p>
              <a:pPr marL="561339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Improve students' engagement </a:t>
              </a:r>
            </a:p>
            <a:p>
              <a:pPr>
                <a:lnSpc>
                  <a:spcPts val="337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10511147" cy="1820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Fredoka One"/>
                </a:rPr>
                <a:t>Introduction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72380" y="1028700"/>
            <a:ext cx="9524987" cy="2532038"/>
            <a:chOff x="0" y="0"/>
            <a:chExt cx="4512977" cy="11996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512977" cy="1199690"/>
            </a:xfrm>
            <a:custGeom>
              <a:avLst/>
              <a:gdLst/>
              <a:ahLst/>
              <a:cxnLst/>
              <a:rect r="r" b="b" t="t" l="l"/>
              <a:pathLst>
                <a:path h="1199690" w="4512977">
                  <a:moveTo>
                    <a:pt x="4388517" y="1199690"/>
                  </a:moveTo>
                  <a:lnTo>
                    <a:pt x="124460" y="1199690"/>
                  </a:lnTo>
                  <a:cubicBezTo>
                    <a:pt x="55880" y="1199690"/>
                    <a:pt x="0" y="1143810"/>
                    <a:pt x="0" y="10752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1075230"/>
                  </a:lnTo>
                  <a:cubicBezTo>
                    <a:pt x="4512977" y="1143810"/>
                    <a:pt x="4457097" y="1199690"/>
                    <a:pt x="4388517" y="119969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72380" y="3877481"/>
            <a:ext cx="9524987" cy="2532038"/>
            <a:chOff x="0" y="0"/>
            <a:chExt cx="4512977" cy="11996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512977" cy="1199690"/>
            </a:xfrm>
            <a:custGeom>
              <a:avLst/>
              <a:gdLst/>
              <a:ahLst/>
              <a:cxnLst/>
              <a:rect r="r" b="b" t="t" l="l"/>
              <a:pathLst>
                <a:path h="1199690" w="4512977">
                  <a:moveTo>
                    <a:pt x="4388517" y="1199690"/>
                  </a:moveTo>
                  <a:lnTo>
                    <a:pt x="124460" y="1199690"/>
                  </a:lnTo>
                  <a:cubicBezTo>
                    <a:pt x="55880" y="1199690"/>
                    <a:pt x="0" y="1143810"/>
                    <a:pt x="0" y="10752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1075230"/>
                  </a:lnTo>
                  <a:cubicBezTo>
                    <a:pt x="4512977" y="1143810"/>
                    <a:pt x="4457097" y="1199690"/>
                    <a:pt x="4388517" y="119969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72380" y="6726262"/>
            <a:ext cx="9524987" cy="2532038"/>
            <a:chOff x="0" y="0"/>
            <a:chExt cx="4512977" cy="11996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512977" cy="1199690"/>
            </a:xfrm>
            <a:custGeom>
              <a:avLst/>
              <a:gdLst/>
              <a:ahLst/>
              <a:cxnLst/>
              <a:rect r="r" b="b" t="t" l="l"/>
              <a:pathLst>
                <a:path h="1199690" w="4512977">
                  <a:moveTo>
                    <a:pt x="4388517" y="1199690"/>
                  </a:moveTo>
                  <a:lnTo>
                    <a:pt x="124460" y="1199690"/>
                  </a:lnTo>
                  <a:cubicBezTo>
                    <a:pt x="55880" y="1199690"/>
                    <a:pt x="0" y="1143810"/>
                    <a:pt x="0" y="10752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1075230"/>
                  </a:lnTo>
                  <a:cubicBezTo>
                    <a:pt x="4512977" y="1143810"/>
                    <a:pt x="4457097" y="1199690"/>
                    <a:pt x="4388517" y="119969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820624">
            <a:off x="-147850" y="-1833905"/>
            <a:ext cx="4514573" cy="5305588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7872380" y="3877481"/>
          <a:ext cx="9098785" cy="2657475"/>
        </p:xfrm>
        <a:graphic>
          <a:graphicData uri="http://schemas.openxmlformats.org/drawingml/2006/table">
            <a:tbl>
              <a:tblPr/>
              <a:tblGrid>
                <a:gridCol w="9098785"/>
              </a:tblGrid>
              <a:tr h="10287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Fredoka One Bold"/>
                        </a:rPr>
                        <a:t>Use Parsons problem in CS2 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775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Challenging work for exercises in CS2</a:t>
                      </a:r>
                    </a:p>
                    <a:p>
                      <a:r>
                        <a:rPr lang="en-US" sz="2199">
                          <a:solidFill>
                            <a:srgbClr val="000000"/>
                          </a:solidFill>
                          <a:latin typeface="Overpass"/>
                        </a:rPr>
                        <a:t>Need Parsons problem to prepare students for writing code by themselves </a:t>
                      </a:r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7978931" y="1028700"/>
          <a:ext cx="9311886" cy="3044952"/>
        </p:xfrm>
        <a:graphic>
          <a:graphicData uri="http://schemas.openxmlformats.org/drawingml/2006/table">
            <a:tbl>
              <a:tblPr/>
              <a:tblGrid>
                <a:gridCol w="9311886"/>
              </a:tblGrid>
              <a:tr h="10287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Fredoka One Bold"/>
                        </a:rPr>
                        <a:t>Problem 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625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verpass"/>
                        </a:rPr>
                        <a:t>Most of Parsons problem is only used for programming exercises in introductory programming course (CS1) and not in higher-level programming courses such as Data Structures and Algorithms (CS2)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7872380" y="6726262"/>
          <a:ext cx="9098785" cy="2657475"/>
        </p:xfrm>
        <a:graphic>
          <a:graphicData uri="http://schemas.openxmlformats.org/drawingml/2006/table">
            <a:tbl>
              <a:tblPr/>
              <a:tblGrid>
                <a:gridCol w="9098785"/>
              </a:tblGrid>
              <a:tr h="10287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Fredoka One Bold"/>
                        </a:rPr>
                        <a:t>Just change input exercise? 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775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verpass"/>
                        </a:rPr>
                        <a:t>Since there are plenty of differences between the exercises in CS1 and CS2, it is not so proper to apply Parsons problem directly in CS2 without tailored improvement.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028700" y="4470510"/>
            <a:ext cx="64361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Fredoka One"/>
              </a:rPr>
              <a:t>Background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6649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074509" y="4613324"/>
            <a:ext cx="707442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0"/>
              </a:lnSpc>
            </a:pPr>
            <a:r>
              <a:rPr lang="en-US" sz="7700">
                <a:solidFill>
                  <a:srgbClr val="000000"/>
                </a:solidFill>
                <a:latin typeface="Fredoka One"/>
              </a:rPr>
              <a:t>Objectives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958415" y="93780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07526" y="0"/>
            <a:ext cx="12320678" cy="10175777"/>
            <a:chOff x="0" y="0"/>
            <a:chExt cx="16427571" cy="1356770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940742" y="6754201"/>
              <a:ext cx="2985912" cy="2985912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2577981" y="7266580"/>
              <a:ext cx="3849590" cy="195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52">
                  <a:solidFill>
                    <a:srgbClr val="000000"/>
                  </a:solidFill>
                  <a:latin typeface="Fredoka One"/>
                </a:rPr>
                <a:t>Generate Parsons Problem 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536913" y="4816148"/>
              <a:ext cx="4063160" cy="4063160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600073" y="0"/>
              <a:ext cx="3431726" cy="343172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3377480">
              <a:off x="4416964" y="3690688"/>
              <a:ext cx="8681176" cy="568222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9022427" y="392331"/>
              <a:ext cx="3849590" cy="261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52">
                  <a:solidFill>
                    <a:srgbClr val="000000"/>
                  </a:solidFill>
                  <a:latin typeface="Fredoka One"/>
                </a:rPr>
                <a:t> Input  CS2 Questions &amp; Solutions (Python) 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638646">
              <a:off x="5476103" y="6989093"/>
              <a:ext cx="7092646" cy="46424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057767" y="9074864"/>
              <a:ext cx="4492838" cy="4492838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251930">
              <a:off x="4495092" y="8842741"/>
              <a:ext cx="7092646" cy="464246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8600073" y="9841386"/>
              <a:ext cx="3849590" cy="3278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52">
                  <a:solidFill>
                    <a:srgbClr val="000000"/>
                  </a:solidFill>
                  <a:latin typeface="Fredoka One"/>
                </a:rPr>
                <a:t>Show Jumbled Codes &amp; 2D Place for Arranging Codes 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396522" y="10033603"/>
              <a:ext cx="3247175" cy="3247175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3342813">
              <a:off x="990589" y="9612575"/>
              <a:ext cx="7092646" cy="464246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623588" y="10765946"/>
              <a:ext cx="2913325" cy="195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52">
                  <a:solidFill>
                    <a:srgbClr val="000000"/>
                  </a:solidFill>
                  <a:latin typeface="Fredoka One"/>
                </a:rPr>
                <a:t>Drag and Drop Codes </a:t>
              </a:r>
            </a:p>
          </p:txBody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568973"/>
              <a:ext cx="3247175" cy="3247175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366273">
              <a:off x="1519722" y="5563180"/>
              <a:ext cx="7092646" cy="464246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4643698" y="6290429"/>
              <a:ext cx="3849590" cy="1066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67"/>
                </a:lnSpc>
              </a:pPr>
              <a:r>
                <a:rPr lang="en-US" sz="5052">
                  <a:solidFill>
                    <a:srgbClr val="000000"/>
                  </a:solidFill>
                  <a:latin typeface="Fredoka One"/>
                </a:rPr>
                <a:t> Website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33850" y="2529428"/>
              <a:ext cx="2913325" cy="1297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52">
                  <a:solidFill>
                    <a:srgbClr val="000000"/>
                  </a:solidFill>
                  <a:latin typeface="Fredoka One"/>
                </a:rPr>
                <a:t>Give Feedbacks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01989" y="7060147"/>
          <a:ext cx="5120967" cy="1562100"/>
        </p:xfrm>
        <a:graphic>
          <a:graphicData uri="http://schemas.openxmlformats.org/drawingml/2006/table">
            <a:tbl>
              <a:tblPr/>
              <a:tblGrid>
                <a:gridCol w="3506461"/>
              </a:tblGrid>
              <a:tr h="15621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verpass"/>
                        </a:rPr>
                        <a:t>Analysis about using Parsons problem in CS2 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17626" y="4731067"/>
            <a:ext cx="345664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9"/>
              </a:lnSpc>
            </a:pPr>
            <a:r>
              <a:rPr lang="en-US" sz="4799">
                <a:solidFill>
                  <a:srgbClr val="000000"/>
                </a:solidFill>
                <a:latin typeface="Fredoka One"/>
              </a:rPr>
              <a:t>Completed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6194221" y="1524458"/>
            <a:ext cx="6614948" cy="7807342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477057" y="2120655"/>
          <a:ext cx="6137936" cy="1562100"/>
        </p:xfrm>
        <a:graphic>
          <a:graphicData uri="http://schemas.openxmlformats.org/drawingml/2006/table">
            <a:tbl>
              <a:tblPr/>
              <a:tblGrid>
                <a:gridCol w="5037438"/>
              </a:tblGrid>
              <a:tr h="15621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verpass"/>
                        </a:rPr>
                        <a:t>A prototype for the traditional Parsons problem (CS1)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7358972" y="4742328"/>
            <a:ext cx="357005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Tasks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4996" y="4857297"/>
            <a:ext cx="448534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9"/>
              </a:lnSpc>
            </a:pPr>
            <a:r>
              <a:rPr lang="en-US" sz="4799">
                <a:solidFill>
                  <a:srgbClr val="000000"/>
                </a:solidFill>
                <a:latin typeface="Fredoka One"/>
              </a:rPr>
              <a:t>Uncompleted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244996" y="5901246"/>
          <a:ext cx="4164608" cy="1562100"/>
        </p:xfrm>
        <a:graphic>
          <a:graphicData uri="http://schemas.openxmlformats.org/drawingml/2006/table">
            <a:tbl>
              <a:tblPr/>
              <a:tblGrid>
                <a:gridCol w="2319067"/>
              </a:tblGrid>
              <a:tr h="156210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Overpass"/>
                        </a:rPr>
                        <a:t>Develop the specific functions  for CS2 </a:t>
                      </a:r>
                      <a:endParaRPr lang="en-US" sz="1100"/>
                    </a:p>
                  </a:txBody>
                  <a:tcPr>
                    <a:lnL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8A1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6925457" cy="4700654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9209" y="1301115"/>
            <a:ext cx="15849582" cy="8915279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7767" b="-776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238925" y="186690"/>
            <a:ext cx="1181015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Fredoka One"/>
              </a:rPr>
              <a:t>Prototype Demo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119055" y="92297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84873" y="2564339"/>
            <a:ext cx="7074427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Parsons Problem Analysis</a:t>
            </a:r>
          </a:p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(CS2)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652631" y="253225"/>
            <a:ext cx="7347357" cy="2311114"/>
            <a:chOff x="0" y="0"/>
            <a:chExt cx="9796477" cy="308148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707911" cy="3081485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908821" y="568080"/>
              <a:ext cx="8887656" cy="154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Object Oriented Programming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19628" y="4996891"/>
            <a:ext cx="6491369" cy="2311114"/>
            <a:chOff x="0" y="0"/>
            <a:chExt cx="8655158" cy="308148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7707911" cy="3081485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518076" y="1329034"/>
              <a:ext cx="8137083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Algorithm Analysis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19628" y="7423008"/>
            <a:ext cx="6608961" cy="2271612"/>
            <a:chOff x="0" y="0"/>
            <a:chExt cx="8811948" cy="302881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0"/>
              <a:ext cx="7576166" cy="3028816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842948" y="1122613"/>
              <a:ext cx="7969000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Recursion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1958415" y="9378025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8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02036" y="2564339"/>
            <a:ext cx="6226591" cy="2318253"/>
            <a:chOff x="0" y="0"/>
            <a:chExt cx="8302121" cy="309100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0"/>
              <a:ext cx="7731720" cy="3091003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333121" y="551259"/>
              <a:ext cx="7969000" cy="195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Fredoka One"/>
                </a:rPr>
                <a:t>Data Structures Implementation Comparison and Algorithms  Comparison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6742" y="1546335"/>
            <a:ext cx="7883360" cy="7194330"/>
            <a:chOff x="0" y="0"/>
            <a:chExt cx="10511147" cy="95924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35742"/>
              <a:ext cx="9818735" cy="575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It is common to use object-oriented programming to show different data structures in CS2.  </a:t>
              </a:r>
            </a:p>
            <a:p>
              <a:pPr>
                <a:lnSpc>
                  <a:spcPts val="3379"/>
                </a:lnSpc>
              </a:pPr>
            </a:p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Overpass"/>
                </a:rPr>
                <a:t>In this type of question, if we directly use the traditional Parsons problem, we may get multiple correct answers, which contradicts one of the properties</a:t>
              </a:r>
              <a:r>
                <a:rPr lang="en-US" sz="2599">
                  <a:solidFill>
                    <a:srgbClr val="000000"/>
                  </a:solidFill>
                  <a:latin typeface="Overpass"/>
                </a:rPr>
                <a:t> of Parsons problem -only allowing a unique correct answer. </a:t>
              </a:r>
            </a:p>
            <a:p>
              <a:pPr>
                <a:lnSpc>
                  <a:spcPts val="337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511147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00000"/>
                  </a:solidFill>
                  <a:latin typeface="Fredoka One"/>
                </a:rPr>
                <a:t>Object Oriented Programming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7253" y="5143500"/>
            <a:ext cx="9144523" cy="480348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1956" r="0" b="1956"/>
          <a:stretch>
            <a:fillRect/>
          </a:stretch>
        </p:blipFill>
        <p:spPr>
          <a:xfrm flipH="false" flipV="false" rot="0">
            <a:off x="357253" y="599619"/>
            <a:ext cx="9144523" cy="45438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1964" t="1389" r="78500" b="41397"/>
          <a:stretch>
            <a:fillRect/>
          </a:stretch>
        </p:blipFill>
        <p:spPr>
          <a:xfrm flipH="false" flipV="false" rot="0">
            <a:off x="6945679" y="834589"/>
            <a:ext cx="2066073" cy="13765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758" t="2856" r="79271" b="42852"/>
          <a:stretch>
            <a:fillRect/>
          </a:stretch>
        </p:blipFill>
        <p:spPr>
          <a:xfrm flipH="false" flipV="false" rot="0">
            <a:off x="6825418" y="5761802"/>
            <a:ext cx="2306596" cy="143614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25418" y="762092"/>
            <a:ext cx="2306596" cy="156848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37404" y="5695632"/>
            <a:ext cx="2306596" cy="156848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-2119055" y="9373580"/>
            <a:ext cx="314775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redoka One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DAFSyenV2X8</dc:identifier>
  <dcterms:modified xsi:type="dcterms:W3CDTF">2011-08-01T06:04:30Z</dcterms:modified>
  <cp:revision>1</cp:revision>
  <dc:title>P1908345_Jane_Progress Presentation</dc:title>
</cp:coreProperties>
</file>